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26"/>
  </p:notesMasterIdLst>
  <p:sldIdLst>
    <p:sldId id="2147482234" r:id="rId7"/>
    <p:sldId id="2147480783" r:id="rId8"/>
    <p:sldId id="2147482235" r:id="rId9"/>
    <p:sldId id="2147480780" r:id="rId10"/>
    <p:sldId id="2147482238" r:id="rId11"/>
    <p:sldId id="2147482239" r:id="rId12"/>
    <p:sldId id="2147482237" r:id="rId13"/>
    <p:sldId id="2147482240" r:id="rId14"/>
    <p:sldId id="2147482242" r:id="rId15"/>
    <p:sldId id="2147482243" r:id="rId16"/>
    <p:sldId id="2147482244" r:id="rId17"/>
    <p:sldId id="2147482241" r:id="rId18"/>
    <p:sldId id="2147482245" r:id="rId19"/>
    <p:sldId id="2147482246" r:id="rId20"/>
    <p:sldId id="2147482248" r:id="rId21"/>
    <p:sldId id="2147482249" r:id="rId22"/>
    <p:sldId id="2147482250" r:id="rId23"/>
    <p:sldId id="2147482247" r:id="rId24"/>
    <p:sldId id="2147482236" r:id="rId25"/>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00"/>
    <p:restoredTop sz="85030" autoAdjust="0"/>
  </p:normalViewPr>
  <p:slideViewPr>
    <p:cSldViewPr snapToGrid="0">
      <p:cViewPr varScale="1">
        <p:scale>
          <a:sx n="124" d="100"/>
          <a:sy n="124" d="100"/>
        </p:scale>
        <p:origin x="4024"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1.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5/10/relationships/revisionInfo" Target="revisionInfo.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2/21/25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2/21/25 8:58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77E25-3E72-3698-D61C-F9CE37189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3839-7B7E-6308-9F20-A926EB052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4CDEB-286E-A95E-0BE4-4D80531ED44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1B8C933-89AF-AF44-E803-C67379518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5485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2/21/25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2/21/25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2/21/25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image" Target="../media/image12.svg"/><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3.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4.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2/21/25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png"/><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07.xml"/><Relationship Id="rId4" Type="http://schemas.openxmlformats.org/officeDocument/2006/relationships/image" Target="../media/image73.png"/></Relationships>
</file>

<file path=ppt/slides/_rels/slide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02.xml"/><Relationship Id="rId6" Type="http://schemas.openxmlformats.org/officeDocument/2006/relationships/image" Target="../media/image58.png"/><Relationship Id="rId11" Type="http://schemas.openxmlformats.org/officeDocument/2006/relationships/image" Target="../media/image52.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10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svg"/></Relationships>
</file>

<file path=ppt/slides/_rels/slide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102.xml"/><Relationship Id="rId6" Type="http://schemas.openxmlformats.org/officeDocument/2006/relationships/image" Target="../media/image58.png"/><Relationship Id="rId11" Type="http://schemas.openxmlformats.org/officeDocument/2006/relationships/image" Target="../media/image52.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70.xml"/><Relationship Id="rId4" Type="http://schemas.openxmlformats.org/officeDocument/2006/relationships/image" Target="../media/image51.svg"/></Relationships>
</file>

<file path=ppt/slides/_rels/slide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07.xml"/></Relationships>
</file>

<file path=ppt/slides/_rels/slide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07.xml"/></Relationships>
</file>

<file path=ppt/slides/_rels/slide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93403C-1B24-8864-A426-DF5E92F6C55A}"/>
              </a:ext>
            </a:extLst>
          </p:cNvPr>
          <p:cNvPicPr>
            <a:picLocks noChangeAspect="1"/>
          </p:cNvPicPr>
          <p:nvPr/>
        </p:nvPicPr>
        <p:blipFill>
          <a:blip r:embed="rId2"/>
          <a:stretch>
            <a:fillRect/>
          </a:stretch>
        </p:blipFill>
        <p:spPr>
          <a:xfrm>
            <a:off x="0" y="590550"/>
            <a:ext cx="12196704" cy="5676900"/>
          </a:xfrm>
          <a:prstGeom prst="rect">
            <a:avLst/>
          </a:prstGeom>
        </p:spPr>
      </p:pic>
      <p:pic>
        <p:nvPicPr>
          <p:cNvPr id="5122" name="Picture 2">
            <a:extLst>
              <a:ext uri="{FF2B5EF4-FFF2-40B4-BE49-F238E27FC236}">
                <a16:creationId xmlns:a16="http://schemas.microsoft.com/office/drawing/2014/main" id="{92F28A7E-8FA0-3611-5BA4-9AE7D423A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181" y="3059000"/>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C0D91BC-5F17-5E18-21C0-691CE179BCCB}"/>
              </a:ext>
            </a:extLst>
          </p:cNvPr>
          <p:cNvSpPr/>
          <p:nvPr/>
        </p:nvSpPr>
        <p:spPr bwMode="auto">
          <a:xfrm>
            <a:off x="2472744" y="1725769"/>
            <a:ext cx="9607639" cy="110758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11223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creenshot of metrics results for the question answering scenario.">
            <a:extLst>
              <a:ext uri="{FF2B5EF4-FFF2-40B4-BE49-F238E27FC236}">
                <a16:creationId xmlns:a16="http://schemas.microsoft.com/office/drawing/2014/main" id="{A4E87DDB-ECD1-5AC8-60A0-A449112A1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4724" y="3429000"/>
            <a:ext cx="5297276" cy="33837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shot of the option to choose test data when creating a new evaluation.">
            <a:extLst>
              <a:ext uri="{FF2B5EF4-FFF2-40B4-BE49-F238E27FC236}">
                <a16:creationId xmlns:a16="http://schemas.microsoft.com/office/drawing/2014/main" id="{677B8F0B-D366-4200-9A91-C602908A1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1" y="1"/>
            <a:ext cx="6629400" cy="44319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967F30C-481D-C2C4-3019-411E67F68499}"/>
              </a:ext>
            </a:extLst>
          </p:cNvPr>
          <p:cNvPicPr>
            <a:picLocks noChangeAspect="1"/>
          </p:cNvPicPr>
          <p:nvPr/>
        </p:nvPicPr>
        <p:blipFill>
          <a:blip r:embed="rId4"/>
          <a:stretch>
            <a:fillRect/>
          </a:stretch>
        </p:blipFill>
        <p:spPr>
          <a:xfrm>
            <a:off x="6096000" y="1266302"/>
            <a:ext cx="5538788" cy="821688"/>
          </a:xfrm>
          <a:prstGeom prst="rect">
            <a:avLst/>
          </a:prstGeom>
        </p:spPr>
      </p:pic>
    </p:spTree>
    <p:extLst>
      <p:ext uri="{BB962C8B-B14F-4D97-AF65-F5344CB8AC3E}">
        <p14:creationId xmlns:p14="http://schemas.microsoft.com/office/powerpoint/2010/main" val="15491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7" name="Rectangle 410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Screenshot of response scores in the at-a-glance summaries.">
            <a:extLst>
              <a:ext uri="{FF2B5EF4-FFF2-40B4-BE49-F238E27FC236}">
                <a16:creationId xmlns:a16="http://schemas.microsoft.com/office/drawing/2014/main" id="{6B72FEC0-8800-8A6C-B1AF-3E151F960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020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79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2B87-10CE-1253-EA2A-027EE8CC20DF}"/>
              </a:ext>
            </a:extLst>
          </p:cNvPr>
          <p:cNvSpPr>
            <a:spLocks noGrp="1"/>
          </p:cNvSpPr>
          <p:nvPr>
            <p:ph type="title"/>
          </p:nvPr>
        </p:nvSpPr>
        <p:spPr>
          <a:xfrm>
            <a:off x="588264" y="2598003"/>
            <a:ext cx="4127692" cy="1661993"/>
          </a:xfrm>
        </p:spPr>
        <p:txBody>
          <a:bodyPr/>
          <a:lstStyle/>
          <a:p>
            <a:r>
              <a:rPr lang="en-GB" dirty="0"/>
              <a:t>Microsoft Extensions AI Evaluation</a:t>
            </a:r>
          </a:p>
        </p:txBody>
      </p:sp>
    </p:spTree>
    <p:extLst>
      <p:ext uri="{BB962C8B-B14F-4D97-AF65-F5344CB8AC3E}">
        <p14:creationId xmlns:p14="http://schemas.microsoft.com/office/powerpoint/2010/main" val="14339245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E0AA5BD-E9A9-D7AD-F3C0-C9EEBA08619E}"/>
              </a:ext>
            </a:extLst>
          </p:cNvPr>
          <p:cNvGrpSpPr/>
          <p:nvPr/>
        </p:nvGrpSpPr>
        <p:grpSpPr>
          <a:xfrm>
            <a:off x="1898149" y="901816"/>
            <a:ext cx="8395702" cy="5054368"/>
            <a:chOff x="1898148" y="840380"/>
            <a:chExt cx="8395702" cy="5054368"/>
          </a:xfrm>
        </p:grpSpPr>
        <p:sp>
          <p:nvSpPr>
            <p:cNvPr id="3" name="TextBox 2">
              <a:extLst>
                <a:ext uri="{FF2B5EF4-FFF2-40B4-BE49-F238E27FC236}">
                  <a16:creationId xmlns:a16="http://schemas.microsoft.com/office/drawing/2014/main" id="{28527552-74D2-7998-FD78-7FBB23C42092}"/>
                </a:ext>
              </a:extLst>
            </p:cNvPr>
            <p:cNvSpPr txBox="1"/>
            <p:nvPr/>
          </p:nvSpPr>
          <p:spPr>
            <a:xfrm>
              <a:off x="1898151" y="840380"/>
              <a:ext cx="8395699" cy="646331"/>
            </a:xfrm>
            <a:prstGeom prst="rect">
              <a:avLst/>
            </a:prstGeom>
            <a:noFill/>
          </p:spPr>
          <p:txBody>
            <a:bodyPr wrap="square">
              <a:spAutoFit/>
            </a:bodyPr>
            <a:lstStyle/>
            <a:p>
              <a:r>
                <a:rPr lang="en-GB" b="1" dirty="0" err="1"/>
                <a:t>Microsoft.Extensions.AI.Evaluation</a:t>
              </a:r>
              <a:r>
                <a:rPr lang="en-GB" b="1" dirty="0"/>
                <a:t> </a:t>
              </a:r>
              <a:r>
                <a:rPr lang="en-GB" dirty="0"/>
                <a:t>– Defines the core abstractions and types for supporting evaluation.</a:t>
              </a:r>
            </a:p>
          </p:txBody>
        </p:sp>
        <p:sp>
          <p:nvSpPr>
            <p:cNvPr id="5" name="TextBox 4">
              <a:extLst>
                <a:ext uri="{FF2B5EF4-FFF2-40B4-BE49-F238E27FC236}">
                  <a16:creationId xmlns:a16="http://schemas.microsoft.com/office/drawing/2014/main" id="{082EF810-E569-5D8C-24C1-B0B5066D0ABE}"/>
                </a:ext>
              </a:extLst>
            </p:cNvPr>
            <p:cNvSpPr txBox="1"/>
            <p:nvPr/>
          </p:nvSpPr>
          <p:spPr>
            <a:xfrm>
              <a:off x="1898151" y="1734640"/>
              <a:ext cx="8395699" cy="1200329"/>
            </a:xfrm>
            <a:prstGeom prst="rect">
              <a:avLst/>
            </a:prstGeom>
            <a:noFill/>
          </p:spPr>
          <p:txBody>
            <a:bodyPr wrap="square">
              <a:spAutoFit/>
            </a:bodyPr>
            <a:lstStyle/>
            <a:p>
              <a:r>
                <a:rPr lang="en-GB" b="1" dirty="0" err="1"/>
                <a:t>Microsoft.Extensions.AI.Evaluation.Quality</a:t>
              </a:r>
              <a:r>
                <a:rPr lang="en-GB" b="1" dirty="0"/>
                <a:t> </a:t>
              </a:r>
              <a:r>
                <a:rPr lang="en-GB" dirty="0"/>
                <a:t>– Contains evaluators that can be used to evaluate the quality of LLM responses in your projects including Relevance, Truth, Completeness, Fluency, Coherence, Equivalence and </a:t>
              </a:r>
              <a:r>
                <a:rPr lang="en-GB" dirty="0" err="1"/>
                <a:t>Groundedness</a:t>
              </a:r>
              <a:r>
                <a:rPr lang="en-GB" dirty="0"/>
                <a:t>.</a:t>
              </a:r>
            </a:p>
          </p:txBody>
        </p:sp>
        <p:sp>
          <p:nvSpPr>
            <p:cNvPr id="9" name="TextBox 8">
              <a:extLst>
                <a:ext uri="{FF2B5EF4-FFF2-40B4-BE49-F238E27FC236}">
                  <a16:creationId xmlns:a16="http://schemas.microsoft.com/office/drawing/2014/main" id="{7FC9B75B-3953-4A19-8B5F-8EBBBCD859ED}"/>
                </a:ext>
              </a:extLst>
            </p:cNvPr>
            <p:cNvSpPr txBox="1"/>
            <p:nvPr/>
          </p:nvSpPr>
          <p:spPr>
            <a:xfrm>
              <a:off x="1898149" y="3182898"/>
              <a:ext cx="8395699" cy="923330"/>
            </a:xfrm>
            <a:prstGeom prst="rect">
              <a:avLst/>
            </a:prstGeom>
            <a:noFill/>
          </p:spPr>
          <p:txBody>
            <a:bodyPr wrap="square">
              <a:spAutoFit/>
            </a:bodyPr>
            <a:lstStyle/>
            <a:p>
              <a:r>
                <a:rPr lang="en-GB" b="1" dirty="0" err="1"/>
                <a:t>Microsoft.Extensions.AI.Evaluation.Reporting</a:t>
              </a:r>
              <a:r>
                <a:rPr lang="en-GB" dirty="0"/>
                <a:t> – Contains support for caching LLM responses, storing the results of evaluations and generating reports from that data. Uses the </a:t>
              </a:r>
              <a:r>
                <a:rPr lang="en-GB" dirty="0" err="1"/>
                <a:t>FileSystem</a:t>
              </a:r>
              <a:r>
                <a:rPr lang="en-GB" dirty="0"/>
                <a:t> to store the data.</a:t>
              </a:r>
            </a:p>
          </p:txBody>
        </p:sp>
        <p:sp>
          <p:nvSpPr>
            <p:cNvPr id="13" name="TextBox 12">
              <a:extLst>
                <a:ext uri="{FF2B5EF4-FFF2-40B4-BE49-F238E27FC236}">
                  <a16:creationId xmlns:a16="http://schemas.microsoft.com/office/drawing/2014/main" id="{D7D352ED-E0A5-702B-3E46-2F2B440967F7}"/>
                </a:ext>
              </a:extLst>
            </p:cNvPr>
            <p:cNvSpPr txBox="1"/>
            <p:nvPr/>
          </p:nvSpPr>
          <p:spPr>
            <a:xfrm>
              <a:off x="1898148" y="5248417"/>
              <a:ext cx="8395699" cy="646331"/>
            </a:xfrm>
            <a:prstGeom prst="rect">
              <a:avLst/>
            </a:prstGeom>
            <a:noFill/>
          </p:spPr>
          <p:txBody>
            <a:bodyPr wrap="square">
              <a:spAutoFit/>
            </a:bodyPr>
            <a:lstStyle/>
            <a:p>
              <a:r>
                <a:rPr lang="en-GB" b="1" dirty="0" err="1"/>
                <a:t>Microsoft.Extensions.AI.Evaluation.Console</a:t>
              </a:r>
              <a:r>
                <a:rPr lang="en-GB" b="1" dirty="0"/>
                <a:t> </a:t>
              </a:r>
              <a:r>
                <a:rPr lang="en-GB" dirty="0"/>
                <a:t>– A command line dotnet tool for generating reports and managing evaluation data.</a:t>
              </a:r>
            </a:p>
          </p:txBody>
        </p:sp>
        <p:sp>
          <p:nvSpPr>
            <p:cNvPr id="16" name="TextBox 15">
              <a:extLst>
                <a:ext uri="{FF2B5EF4-FFF2-40B4-BE49-F238E27FC236}">
                  <a16:creationId xmlns:a16="http://schemas.microsoft.com/office/drawing/2014/main" id="{9AFB6C5F-3381-1F0C-793B-6A6683D51D30}"/>
                </a:ext>
              </a:extLst>
            </p:cNvPr>
            <p:cNvSpPr txBox="1"/>
            <p:nvPr/>
          </p:nvSpPr>
          <p:spPr>
            <a:xfrm>
              <a:off x="1898149" y="4354157"/>
              <a:ext cx="6811766" cy="646331"/>
            </a:xfrm>
            <a:prstGeom prst="rect">
              <a:avLst/>
            </a:prstGeom>
            <a:noFill/>
          </p:spPr>
          <p:txBody>
            <a:bodyPr wrap="square">
              <a:spAutoFit/>
            </a:bodyPr>
            <a:lstStyle/>
            <a:p>
              <a:r>
                <a:rPr lang="en-GB" b="1" dirty="0" err="1"/>
                <a:t>Microsoft.Extensions.AI.Evaluation.Reporting.Azure</a:t>
              </a:r>
              <a:r>
                <a:rPr lang="en-GB" b="1" dirty="0"/>
                <a:t> </a:t>
              </a:r>
              <a:r>
                <a:rPr lang="en-GB" dirty="0"/>
                <a:t>– Same as Reporting but uses Azure Storage to store the data.</a:t>
              </a:r>
              <a:endParaRPr lang="en-GB" b="1" dirty="0"/>
            </a:p>
          </p:txBody>
        </p:sp>
      </p:grpSp>
    </p:spTree>
    <p:extLst>
      <p:ext uri="{BB962C8B-B14F-4D97-AF65-F5344CB8AC3E}">
        <p14:creationId xmlns:p14="http://schemas.microsoft.com/office/powerpoint/2010/main" val="16804890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BB95-C103-DE97-C728-24DF696251EB}"/>
              </a:ext>
            </a:extLst>
          </p:cNvPr>
          <p:cNvSpPr>
            <a:spLocks noGrp="1"/>
          </p:cNvSpPr>
          <p:nvPr>
            <p:ph type="title"/>
          </p:nvPr>
        </p:nvSpPr>
        <p:spPr>
          <a:xfrm>
            <a:off x="588263" y="457200"/>
            <a:ext cx="6037780" cy="553998"/>
          </a:xfrm>
        </p:spPr>
        <p:txBody>
          <a:bodyPr/>
          <a:lstStyle/>
          <a:p>
            <a:r>
              <a:rPr lang="en-GB" dirty="0"/>
              <a:t>Evaluators</a:t>
            </a:r>
          </a:p>
        </p:txBody>
      </p:sp>
      <p:sp>
        <p:nvSpPr>
          <p:cNvPr id="3" name="Rounded Rectangle 2">
            <a:extLst>
              <a:ext uri="{FF2B5EF4-FFF2-40B4-BE49-F238E27FC236}">
                <a16:creationId xmlns:a16="http://schemas.microsoft.com/office/drawing/2014/main" id="{C150950E-5BCA-5753-DBF4-5225D7425DC3}"/>
              </a:ext>
            </a:extLst>
          </p:cNvPr>
          <p:cNvSpPr/>
          <p:nvPr/>
        </p:nvSpPr>
        <p:spPr bwMode="auto">
          <a:xfrm>
            <a:off x="390418" y="3059130"/>
            <a:ext cx="2383604" cy="7397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Query</a:t>
            </a:r>
          </a:p>
        </p:txBody>
      </p:sp>
      <p:sp>
        <p:nvSpPr>
          <p:cNvPr id="4" name="Rounded Rectangle 3">
            <a:extLst>
              <a:ext uri="{FF2B5EF4-FFF2-40B4-BE49-F238E27FC236}">
                <a16:creationId xmlns:a16="http://schemas.microsoft.com/office/drawing/2014/main" id="{395C6756-8362-8859-6296-B6227E6FF655}"/>
              </a:ext>
            </a:extLst>
          </p:cNvPr>
          <p:cNvSpPr/>
          <p:nvPr/>
        </p:nvSpPr>
        <p:spPr bwMode="auto">
          <a:xfrm>
            <a:off x="3409308" y="3059130"/>
            <a:ext cx="2383604" cy="739740"/>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Context</a:t>
            </a:r>
          </a:p>
        </p:txBody>
      </p:sp>
      <p:sp>
        <p:nvSpPr>
          <p:cNvPr id="5" name="Rounded Rectangle 4">
            <a:extLst>
              <a:ext uri="{FF2B5EF4-FFF2-40B4-BE49-F238E27FC236}">
                <a16:creationId xmlns:a16="http://schemas.microsoft.com/office/drawing/2014/main" id="{E4B42E47-D58C-1ABC-E139-A6C42F1803A2}"/>
              </a:ext>
            </a:extLst>
          </p:cNvPr>
          <p:cNvSpPr/>
          <p:nvPr/>
        </p:nvSpPr>
        <p:spPr bwMode="auto">
          <a:xfrm>
            <a:off x="6428198" y="3059130"/>
            <a:ext cx="2383604" cy="739740"/>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Response</a:t>
            </a:r>
          </a:p>
        </p:txBody>
      </p:sp>
      <p:sp>
        <p:nvSpPr>
          <p:cNvPr id="6" name="Rounded Rectangle 5">
            <a:extLst>
              <a:ext uri="{FF2B5EF4-FFF2-40B4-BE49-F238E27FC236}">
                <a16:creationId xmlns:a16="http://schemas.microsoft.com/office/drawing/2014/main" id="{653A7C62-3667-A081-C5DD-D08F4C8D70BA}"/>
              </a:ext>
            </a:extLst>
          </p:cNvPr>
          <p:cNvSpPr/>
          <p:nvPr/>
        </p:nvSpPr>
        <p:spPr bwMode="auto">
          <a:xfrm>
            <a:off x="9447088" y="3059130"/>
            <a:ext cx="2383604" cy="739740"/>
          </a:xfrm>
          <a:prstGeom prst="roundRect">
            <a:avLst/>
          </a:prstGeom>
          <a:ln>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Ground truth</a:t>
            </a:r>
          </a:p>
        </p:txBody>
      </p:sp>
      <p:cxnSp>
        <p:nvCxnSpPr>
          <p:cNvPr id="8" name="Curved Connector 7">
            <a:extLst>
              <a:ext uri="{FF2B5EF4-FFF2-40B4-BE49-F238E27FC236}">
                <a16:creationId xmlns:a16="http://schemas.microsoft.com/office/drawing/2014/main" id="{3838EE0A-D0C1-8672-FCDA-1E442D899F2D}"/>
              </a:ext>
            </a:extLst>
          </p:cNvPr>
          <p:cNvCxnSpPr>
            <a:cxnSpLocks/>
            <a:stCxn id="5" idx="0"/>
            <a:endCxn id="4" idx="0"/>
          </p:cNvCxnSpPr>
          <p:nvPr/>
        </p:nvCxnSpPr>
        <p:spPr>
          <a:xfrm rot="16200000" flipV="1">
            <a:off x="6110555" y="1549685"/>
            <a:ext cx="12700" cy="3018890"/>
          </a:xfrm>
          <a:prstGeom prst="curvedConnector3">
            <a:avLst>
              <a:gd name="adj1" fmla="val 4388764"/>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FD26B3F5-F0BA-7450-7649-FDE22791D64D}"/>
              </a:ext>
            </a:extLst>
          </p:cNvPr>
          <p:cNvCxnSpPr>
            <a:stCxn id="6" idx="0"/>
            <a:endCxn id="5" idx="0"/>
          </p:cNvCxnSpPr>
          <p:nvPr/>
        </p:nvCxnSpPr>
        <p:spPr>
          <a:xfrm rot="16200000" flipV="1">
            <a:off x="9129445" y="1549685"/>
            <a:ext cx="12700" cy="3018890"/>
          </a:xfrm>
          <a:prstGeom prst="curvedConnector3">
            <a:avLst>
              <a:gd name="adj1" fmla="val 4550559"/>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43913C14-F7E7-6EC6-3DA1-9C976749C898}"/>
              </a:ext>
            </a:extLst>
          </p:cNvPr>
          <p:cNvCxnSpPr>
            <a:cxnSpLocks/>
            <a:stCxn id="5" idx="2"/>
            <a:endCxn id="3" idx="2"/>
          </p:cNvCxnSpPr>
          <p:nvPr/>
        </p:nvCxnSpPr>
        <p:spPr>
          <a:xfrm rot="5400000">
            <a:off x="4601110" y="779980"/>
            <a:ext cx="12700" cy="6037780"/>
          </a:xfrm>
          <a:prstGeom prst="curvedConnector3">
            <a:avLst>
              <a:gd name="adj1" fmla="val 8191008"/>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A6EE0ED-4186-3217-20B6-C54464AAA9BD}"/>
              </a:ext>
            </a:extLst>
          </p:cNvPr>
          <p:cNvSpPr txBox="1"/>
          <p:nvPr/>
        </p:nvSpPr>
        <p:spPr>
          <a:xfrm>
            <a:off x="8031501" y="2060954"/>
            <a:ext cx="2208588" cy="276999"/>
          </a:xfrm>
          <a:prstGeom prst="rect">
            <a:avLst/>
          </a:prstGeom>
          <a:noFill/>
        </p:spPr>
        <p:txBody>
          <a:bodyPr wrap="square" lIns="0" tIns="0" rIns="0" bIns="0" rtlCol="0">
            <a:spAutoFit/>
          </a:bodyPr>
          <a:lstStyle/>
          <a:p>
            <a:pPr algn="l"/>
            <a:r>
              <a:rPr lang="en-GB" dirty="0" err="1"/>
              <a:t>EquivalenceEvaluator</a:t>
            </a:r>
            <a:endParaRPr lang="en-GB" sz="1600" dirty="0"/>
          </a:p>
        </p:txBody>
      </p:sp>
      <p:sp>
        <p:nvSpPr>
          <p:cNvPr id="23" name="TextBox 22">
            <a:extLst>
              <a:ext uri="{FF2B5EF4-FFF2-40B4-BE49-F238E27FC236}">
                <a16:creationId xmlns:a16="http://schemas.microsoft.com/office/drawing/2014/main" id="{41C7B5A1-6550-5C45-4ECC-B19DFC26D775}"/>
              </a:ext>
            </a:extLst>
          </p:cNvPr>
          <p:cNvSpPr txBox="1"/>
          <p:nvPr/>
        </p:nvSpPr>
        <p:spPr>
          <a:xfrm>
            <a:off x="4785296" y="2014787"/>
            <a:ext cx="2663218" cy="369332"/>
          </a:xfrm>
          <a:prstGeom prst="rect">
            <a:avLst/>
          </a:prstGeom>
          <a:noFill/>
        </p:spPr>
        <p:txBody>
          <a:bodyPr wrap="square">
            <a:spAutoFit/>
          </a:bodyPr>
          <a:lstStyle/>
          <a:p>
            <a:r>
              <a:rPr lang="en-GB" dirty="0" err="1"/>
              <a:t>GroundednessEvaluator</a:t>
            </a:r>
            <a:endParaRPr lang="en-GB" dirty="0"/>
          </a:p>
        </p:txBody>
      </p:sp>
      <p:sp>
        <p:nvSpPr>
          <p:cNvPr id="25" name="TextBox 24">
            <a:extLst>
              <a:ext uri="{FF2B5EF4-FFF2-40B4-BE49-F238E27FC236}">
                <a16:creationId xmlns:a16="http://schemas.microsoft.com/office/drawing/2014/main" id="{7D681CFA-0506-E7FF-7C90-E775856707D5}"/>
              </a:ext>
            </a:extLst>
          </p:cNvPr>
          <p:cNvSpPr txBox="1"/>
          <p:nvPr/>
        </p:nvSpPr>
        <p:spPr>
          <a:xfrm>
            <a:off x="2348929" y="5107061"/>
            <a:ext cx="4504362" cy="369332"/>
          </a:xfrm>
          <a:prstGeom prst="rect">
            <a:avLst/>
          </a:prstGeom>
          <a:noFill/>
        </p:spPr>
        <p:txBody>
          <a:bodyPr wrap="square">
            <a:spAutoFit/>
          </a:bodyPr>
          <a:lstStyle/>
          <a:p>
            <a:pPr algn="ctr"/>
            <a:r>
              <a:rPr lang="en-GB" dirty="0" err="1"/>
              <a:t>RelevanceTruthAndCompletenessEvaluator</a:t>
            </a:r>
            <a:endParaRPr lang="en-GB" dirty="0"/>
          </a:p>
        </p:txBody>
      </p:sp>
      <p:sp>
        <p:nvSpPr>
          <p:cNvPr id="26" name="TextBox 25">
            <a:extLst>
              <a:ext uri="{FF2B5EF4-FFF2-40B4-BE49-F238E27FC236}">
                <a16:creationId xmlns:a16="http://schemas.microsoft.com/office/drawing/2014/main" id="{6C56CA34-35B9-B132-0E13-EEFDC5BE97E0}"/>
              </a:ext>
            </a:extLst>
          </p:cNvPr>
          <p:cNvSpPr txBox="1"/>
          <p:nvPr/>
        </p:nvSpPr>
        <p:spPr>
          <a:xfrm>
            <a:off x="2348929" y="5567686"/>
            <a:ext cx="4504362" cy="369332"/>
          </a:xfrm>
          <a:prstGeom prst="rect">
            <a:avLst/>
          </a:prstGeom>
          <a:noFill/>
        </p:spPr>
        <p:txBody>
          <a:bodyPr wrap="square">
            <a:spAutoFit/>
          </a:bodyPr>
          <a:lstStyle/>
          <a:p>
            <a:pPr algn="ctr"/>
            <a:r>
              <a:rPr lang="en-GB" dirty="0" err="1"/>
              <a:t>CoherenceEvaluator</a:t>
            </a:r>
            <a:endParaRPr lang="en-GB" dirty="0"/>
          </a:p>
        </p:txBody>
      </p:sp>
      <p:sp>
        <p:nvSpPr>
          <p:cNvPr id="27" name="TextBox 26">
            <a:extLst>
              <a:ext uri="{FF2B5EF4-FFF2-40B4-BE49-F238E27FC236}">
                <a16:creationId xmlns:a16="http://schemas.microsoft.com/office/drawing/2014/main" id="{431D21AD-33D1-4B15-F384-A1320B786A66}"/>
              </a:ext>
            </a:extLst>
          </p:cNvPr>
          <p:cNvSpPr txBox="1"/>
          <p:nvPr/>
        </p:nvSpPr>
        <p:spPr>
          <a:xfrm>
            <a:off x="2348929" y="6028311"/>
            <a:ext cx="4504362" cy="369332"/>
          </a:xfrm>
          <a:prstGeom prst="rect">
            <a:avLst/>
          </a:prstGeom>
          <a:noFill/>
        </p:spPr>
        <p:txBody>
          <a:bodyPr wrap="square">
            <a:spAutoFit/>
          </a:bodyPr>
          <a:lstStyle/>
          <a:p>
            <a:pPr algn="ctr"/>
            <a:r>
              <a:rPr lang="en-GB" dirty="0" err="1"/>
              <a:t>FluencyEvaluator</a:t>
            </a:r>
            <a:endParaRPr lang="en-GB" dirty="0"/>
          </a:p>
        </p:txBody>
      </p:sp>
      <p:sp>
        <p:nvSpPr>
          <p:cNvPr id="30" name="TextBox 29">
            <a:extLst>
              <a:ext uri="{FF2B5EF4-FFF2-40B4-BE49-F238E27FC236}">
                <a16:creationId xmlns:a16="http://schemas.microsoft.com/office/drawing/2014/main" id="{BC682894-15A0-7F22-DBCF-1FDB95B9C396}"/>
              </a:ext>
            </a:extLst>
          </p:cNvPr>
          <p:cNvSpPr txBox="1"/>
          <p:nvPr/>
        </p:nvSpPr>
        <p:spPr>
          <a:xfrm>
            <a:off x="6626043" y="223233"/>
            <a:ext cx="5404722" cy="276999"/>
          </a:xfrm>
          <a:prstGeom prst="rect">
            <a:avLst/>
          </a:prstGeom>
          <a:noFill/>
        </p:spPr>
        <p:txBody>
          <a:bodyPr wrap="square">
            <a:spAutoFit/>
          </a:bodyPr>
          <a:lstStyle/>
          <a:p>
            <a:pPr algn="r"/>
            <a:r>
              <a:rPr lang="en-GB" sz="1200" b="1" dirty="0" err="1"/>
              <a:t>Microsoft.Extensions.AI.Evaluation.Quality</a:t>
            </a:r>
            <a:endParaRPr lang="en-GB" sz="1200" b="1" dirty="0"/>
          </a:p>
        </p:txBody>
      </p:sp>
    </p:spTree>
    <p:extLst>
      <p:ext uri="{BB962C8B-B14F-4D97-AF65-F5344CB8AC3E}">
        <p14:creationId xmlns:p14="http://schemas.microsoft.com/office/powerpoint/2010/main" val="379745270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2E0F-D49E-E7FA-E368-2D2008594B27}"/>
              </a:ext>
            </a:extLst>
          </p:cNvPr>
          <p:cNvSpPr>
            <a:spLocks noGrp="1"/>
          </p:cNvSpPr>
          <p:nvPr>
            <p:ph type="title"/>
          </p:nvPr>
        </p:nvSpPr>
        <p:spPr/>
        <p:txBody>
          <a:bodyPr/>
          <a:lstStyle/>
          <a:p>
            <a:r>
              <a:rPr lang="en-GB" dirty="0"/>
              <a:t>Reporting</a:t>
            </a:r>
          </a:p>
        </p:txBody>
      </p:sp>
      <p:sp>
        <p:nvSpPr>
          <p:cNvPr id="3" name="Rounded Rectangle 2">
            <a:extLst>
              <a:ext uri="{FF2B5EF4-FFF2-40B4-BE49-F238E27FC236}">
                <a16:creationId xmlns:a16="http://schemas.microsoft.com/office/drawing/2014/main" id="{237F6531-59B3-6207-0ED0-5C05D76A3E0F}"/>
              </a:ext>
            </a:extLst>
          </p:cNvPr>
          <p:cNvSpPr/>
          <p:nvPr/>
        </p:nvSpPr>
        <p:spPr bwMode="auto">
          <a:xfrm>
            <a:off x="8702024" y="3351426"/>
            <a:ext cx="3361128" cy="96906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b="1" dirty="0">
                <a:solidFill>
                  <a:schemeClr val="tx1"/>
                </a:solidFill>
                <a:ea typeface="Segoe UI" pitchFamily="34" charset="0"/>
                <a:cs typeface="Segoe UI" pitchFamily="34" charset="0"/>
              </a:rPr>
              <a:t>Reporting Configuration</a:t>
            </a:r>
          </a:p>
        </p:txBody>
      </p:sp>
      <p:grpSp>
        <p:nvGrpSpPr>
          <p:cNvPr id="6" name="Group 5">
            <a:extLst>
              <a:ext uri="{FF2B5EF4-FFF2-40B4-BE49-F238E27FC236}">
                <a16:creationId xmlns:a16="http://schemas.microsoft.com/office/drawing/2014/main" id="{58DA7A6E-140D-1917-F791-1FAADC99965B}"/>
              </a:ext>
            </a:extLst>
          </p:cNvPr>
          <p:cNvGrpSpPr/>
          <p:nvPr/>
        </p:nvGrpSpPr>
        <p:grpSpPr>
          <a:xfrm>
            <a:off x="435612" y="1396475"/>
            <a:ext cx="3314036" cy="1938065"/>
            <a:chOff x="1659290" y="2704563"/>
            <a:chExt cx="3314036" cy="1938065"/>
          </a:xfrm>
        </p:grpSpPr>
        <p:sp>
          <p:nvSpPr>
            <p:cNvPr id="4" name="Rounded Rectangle 3">
              <a:extLst>
                <a:ext uri="{FF2B5EF4-FFF2-40B4-BE49-F238E27FC236}">
                  <a16:creationId xmlns:a16="http://schemas.microsoft.com/office/drawing/2014/main" id="{E94F5EA8-2362-63C4-3B08-3B13B1AC72DB}"/>
                </a:ext>
              </a:extLst>
            </p:cNvPr>
            <p:cNvSpPr/>
            <p:nvPr/>
          </p:nvSpPr>
          <p:spPr bwMode="auto">
            <a:xfrm>
              <a:off x="1659291" y="2704563"/>
              <a:ext cx="3314035" cy="850005"/>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DiskBasedReportingConfiguration</a:t>
              </a:r>
              <a:endParaRPr lang="en-GB" sz="1200" b="1" dirty="0">
                <a:solidFill>
                  <a:schemeClr val="tx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5E12DFCE-E47E-4A22-3667-A6C559E2FA0E}"/>
                </a:ext>
              </a:extLst>
            </p:cNvPr>
            <p:cNvSpPr/>
            <p:nvPr/>
          </p:nvSpPr>
          <p:spPr bwMode="auto">
            <a:xfrm>
              <a:off x="1659290" y="3792623"/>
              <a:ext cx="3314035" cy="850005"/>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AzureStorageReportingConfiguration</a:t>
              </a:r>
              <a:endParaRPr lang="en-GB" sz="1200" b="1" dirty="0">
                <a:solidFill>
                  <a:schemeClr val="tx1"/>
                </a:soli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47BF846-B407-BB0A-3F8C-DC3730E09FFD}"/>
              </a:ext>
            </a:extLst>
          </p:cNvPr>
          <p:cNvGrpSpPr/>
          <p:nvPr/>
        </p:nvGrpSpPr>
        <p:grpSpPr>
          <a:xfrm>
            <a:off x="4041119" y="876823"/>
            <a:ext cx="4109761" cy="3005828"/>
            <a:chOff x="4551917" y="1478071"/>
            <a:chExt cx="4109761" cy="3005828"/>
          </a:xfrm>
        </p:grpSpPr>
        <p:sp>
          <p:nvSpPr>
            <p:cNvPr id="8" name="Double Brace 7">
              <a:extLst>
                <a:ext uri="{FF2B5EF4-FFF2-40B4-BE49-F238E27FC236}">
                  <a16:creationId xmlns:a16="http://schemas.microsoft.com/office/drawing/2014/main" id="{55C0837F-6DBC-0FF9-0C17-F4555B8708CD}"/>
                </a:ext>
              </a:extLst>
            </p:cNvPr>
            <p:cNvSpPr/>
            <p:nvPr/>
          </p:nvSpPr>
          <p:spPr>
            <a:xfrm>
              <a:off x="4551917" y="1478071"/>
              <a:ext cx="4109761" cy="3005828"/>
            </a:xfrm>
            <a:prstGeom prst="bracePair">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21" name="Group 20">
              <a:extLst>
                <a:ext uri="{FF2B5EF4-FFF2-40B4-BE49-F238E27FC236}">
                  <a16:creationId xmlns:a16="http://schemas.microsoft.com/office/drawing/2014/main" id="{C773EF52-EAA5-F285-C704-64DE407FDCCB}"/>
                </a:ext>
              </a:extLst>
            </p:cNvPr>
            <p:cNvGrpSpPr/>
            <p:nvPr/>
          </p:nvGrpSpPr>
          <p:grpSpPr>
            <a:xfrm>
              <a:off x="5178066" y="1823316"/>
              <a:ext cx="2857464" cy="2270518"/>
              <a:chOff x="5178066" y="1823316"/>
              <a:chExt cx="2857464" cy="2270518"/>
            </a:xfrm>
          </p:grpSpPr>
          <p:grpSp>
            <p:nvGrpSpPr>
              <p:cNvPr id="17" name="Group 16">
                <a:extLst>
                  <a:ext uri="{FF2B5EF4-FFF2-40B4-BE49-F238E27FC236}">
                    <a16:creationId xmlns:a16="http://schemas.microsoft.com/office/drawing/2014/main" id="{EDBAED1F-C97C-E76A-1536-8CF8988A672A}"/>
                  </a:ext>
                </a:extLst>
              </p:cNvPr>
              <p:cNvGrpSpPr/>
              <p:nvPr/>
            </p:nvGrpSpPr>
            <p:grpSpPr>
              <a:xfrm>
                <a:off x="5178066" y="1823316"/>
                <a:ext cx="2857464" cy="948951"/>
                <a:chOff x="5451292" y="2217870"/>
                <a:chExt cx="2857464" cy="948951"/>
              </a:xfrm>
            </p:grpSpPr>
            <p:sp>
              <p:nvSpPr>
                <p:cNvPr id="14" name="Rounded Rectangle 13">
                  <a:extLst>
                    <a:ext uri="{FF2B5EF4-FFF2-40B4-BE49-F238E27FC236}">
                      <a16:creationId xmlns:a16="http://schemas.microsoft.com/office/drawing/2014/main" id="{31923ED8-E619-EF73-1FD6-B1A2229D205F}"/>
                    </a:ext>
                  </a:extLst>
                </p:cNvPr>
                <p:cNvSpPr/>
                <p:nvPr/>
              </p:nvSpPr>
              <p:spPr bwMode="auto">
                <a:xfrm>
                  <a:off x="5451292" y="22178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tx1"/>
                      </a:solidFill>
                      <a:ea typeface="Segoe UI" pitchFamily="34" charset="0"/>
                      <a:cs typeface="Segoe UI" pitchFamily="34" charset="0"/>
                    </a:rPr>
                    <a:t>Evaluator</a:t>
                  </a:r>
                </a:p>
              </p:txBody>
            </p:sp>
            <p:sp>
              <p:nvSpPr>
                <p:cNvPr id="15" name="Rounded Rectangle 14">
                  <a:extLst>
                    <a:ext uri="{FF2B5EF4-FFF2-40B4-BE49-F238E27FC236}">
                      <a16:creationId xmlns:a16="http://schemas.microsoft.com/office/drawing/2014/main" id="{392AAD08-6842-7BA3-3F2A-38B1ECDD7E5F}"/>
                    </a:ext>
                  </a:extLst>
                </p:cNvPr>
                <p:cNvSpPr/>
                <p:nvPr/>
              </p:nvSpPr>
              <p:spPr bwMode="auto">
                <a:xfrm>
                  <a:off x="5603692" y="23702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tx1"/>
                      </a:solidFill>
                      <a:ea typeface="Segoe UI" pitchFamily="34" charset="0"/>
                      <a:cs typeface="Segoe UI" pitchFamily="34" charset="0"/>
                    </a:rPr>
                    <a:t>Evaluator</a:t>
                  </a:r>
                </a:p>
              </p:txBody>
            </p:sp>
            <p:sp>
              <p:nvSpPr>
                <p:cNvPr id="16" name="Rounded Rectangle 15">
                  <a:extLst>
                    <a:ext uri="{FF2B5EF4-FFF2-40B4-BE49-F238E27FC236}">
                      <a16:creationId xmlns:a16="http://schemas.microsoft.com/office/drawing/2014/main" id="{66A15174-4DEE-77E4-2E8B-6FBB512E2442}"/>
                    </a:ext>
                  </a:extLst>
                </p:cNvPr>
                <p:cNvSpPr/>
                <p:nvPr/>
              </p:nvSpPr>
              <p:spPr bwMode="auto">
                <a:xfrm>
                  <a:off x="5756092" y="25226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tx1"/>
                      </a:solidFill>
                      <a:ea typeface="Segoe UI" pitchFamily="34" charset="0"/>
                      <a:cs typeface="Segoe UI" pitchFamily="34" charset="0"/>
                    </a:rPr>
                    <a:t>Evaluator</a:t>
                  </a:r>
                </a:p>
              </p:txBody>
            </p:sp>
          </p:grpSp>
          <p:grpSp>
            <p:nvGrpSpPr>
              <p:cNvPr id="20" name="Group 19">
                <a:extLst>
                  <a:ext uri="{FF2B5EF4-FFF2-40B4-BE49-F238E27FC236}">
                    <a16:creationId xmlns:a16="http://schemas.microsoft.com/office/drawing/2014/main" id="{34ACF7C9-E073-1D98-A322-A7B4087F7C53}"/>
                  </a:ext>
                </a:extLst>
              </p:cNvPr>
              <p:cNvGrpSpPr/>
              <p:nvPr/>
            </p:nvGrpSpPr>
            <p:grpSpPr>
              <a:xfrm>
                <a:off x="5178066" y="2934925"/>
                <a:ext cx="2552664" cy="1158909"/>
                <a:chOff x="5178066" y="3047659"/>
                <a:chExt cx="2552664" cy="1158909"/>
              </a:xfrm>
            </p:grpSpPr>
            <p:sp>
              <p:nvSpPr>
                <p:cNvPr id="18" name="Rounded Rectangle 17">
                  <a:extLst>
                    <a:ext uri="{FF2B5EF4-FFF2-40B4-BE49-F238E27FC236}">
                      <a16:creationId xmlns:a16="http://schemas.microsoft.com/office/drawing/2014/main" id="{8C10C480-C66C-B5DD-7128-A36045B9A3ED}"/>
                    </a:ext>
                  </a:extLst>
                </p:cNvPr>
                <p:cNvSpPr/>
                <p:nvPr/>
              </p:nvSpPr>
              <p:spPr bwMode="auto">
                <a:xfrm>
                  <a:off x="5178066" y="3047659"/>
                  <a:ext cx="2552664" cy="1158909"/>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ChatConfiguration</a:t>
                  </a:r>
                  <a:endParaRPr lang="en-GB" sz="1200" b="1" dirty="0">
                    <a:solidFill>
                      <a:schemeClr val="tx1"/>
                    </a:solidFill>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969069F1-AD76-52E9-75CE-8515DFEA18E4}"/>
                    </a:ext>
                  </a:extLst>
                </p:cNvPr>
                <p:cNvSpPr/>
                <p:nvPr/>
              </p:nvSpPr>
              <p:spPr bwMode="auto">
                <a:xfrm>
                  <a:off x="5528795" y="3649866"/>
                  <a:ext cx="1851206" cy="339351"/>
                </a:xfrm>
                <a:prstGeom prst="roundRect">
                  <a:avLst/>
                </a:prstGeom>
                <a:solidFill>
                  <a:schemeClr val="accent3">
                    <a:lumMod val="40000"/>
                    <a:lumOff val="6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IChatClient</a:t>
                  </a:r>
                  <a:endParaRPr lang="en-GB" sz="1200" b="1" dirty="0">
                    <a:solidFill>
                      <a:schemeClr val="tx1"/>
                    </a:solidFill>
                    <a:ea typeface="Segoe UI" pitchFamily="34" charset="0"/>
                    <a:cs typeface="Segoe UI" pitchFamily="34" charset="0"/>
                  </a:endParaRPr>
                </a:p>
              </p:txBody>
            </p:sp>
          </p:grpSp>
        </p:grpSp>
      </p:grpSp>
      <p:sp>
        <p:nvSpPr>
          <p:cNvPr id="23" name="Bent Arrow 22">
            <a:extLst>
              <a:ext uri="{FF2B5EF4-FFF2-40B4-BE49-F238E27FC236}">
                <a16:creationId xmlns:a16="http://schemas.microsoft.com/office/drawing/2014/main" id="{4D8642E9-5C81-B75F-0F95-F1D6C6057662}"/>
              </a:ext>
            </a:extLst>
          </p:cNvPr>
          <p:cNvSpPr/>
          <p:nvPr/>
        </p:nvSpPr>
        <p:spPr bwMode="auto">
          <a:xfrm rot="5400000">
            <a:off x="9210613" y="1505318"/>
            <a:ext cx="969062" cy="2480152"/>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24" name="Bent Arrow 23">
            <a:extLst>
              <a:ext uri="{FF2B5EF4-FFF2-40B4-BE49-F238E27FC236}">
                <a16:creationId xmlns:a16="http://schemas.microsoft.com/office/drawing/2014/main" id="{6B467173-DF90-1386-E1B5-21A3F863ADD6}"/>
              </a:ext>
            </a:extLst>
          </p:cNvPr>
          <p:cNvSpPr/>
          <p:nvPr/>
        </p:nvSpPr>
        <p:spPr bwMode="auto">
          <a:xfrm rot="10800000">
            <a:off x="9843482" y="4830317"/>
            <a:ext cx="969062" cy="969065"/>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25" name="Rounded Rectangle 24">
            <a:extLst>
              <a:ext uri="{FF2B5EF4-FFF2-40B4-BE49-F238E27FC236}">
                <a16:creationId xmlns:a16="http://schemas.microsoft.com/office/drawing/2014/main" id="{E244E6B4-11E4-F067-4DA9-9AA4E13506FE}"/>
              </a:ext>
            </a:extLst>
          </p:cNvPr>
          <p:cNvSpPr/>
          <p:nvPr/>
        </p:nvSpPr>
        <p:spPr bwMode="auto">
          <a:xfrm>
            <a:off x="6314618" y="4785859"/>
            <a:ext cx="3361128" cy="969063"/>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b="1" dirty="0" err="1">
                <a:solidFill>
                  <a:schemeClr val="tx1"/>
                </a:solidFill>
                <a:ea typeface="Segoe UI" pitchFamily="34" charset="0"/>
                <a:cs typeface="Segoe UI" pitchFamily="34" charset="0"/>
              </a:rPr>
              <a:t>ScenarioRun</a:t>
            </a:r>
            <a:endParaRPr lang="en-GB" sz="2000" b="1" dirty="0">
              <a:solidFill>
                <a:schemeClr val="tx1"/>
              </a:solidFill>
              <a:ea typeface="Segoe UI" pitchFamily="34" charset="0"/>
              <a:cs typeface="Segoe UI" pitchFamily="34" charset="0"/>
            </a:endParaRPr>
          </a:p>
        </p:txBody>
      </p:sp>
      <p:sp>
        <p:nvSpPr>
          <p:cNvPr id="26" name="Double Brace 25">
            <a:extLst>
              <a:ext uri="{FF2B5EF4-FFF2-40B4-BE49-F238E27FC236}">
                <a16:creationId xmlns:a16="http://schemas.microsoft.com/office/drawing/2014/main" id="{0FBBB105-79E4-080A-6FE1-9304C851CA29}"/>
              </a:ext>
            </a:extLst>
          </p:cNvPr>
          <p:cNvSpPr/>
          <p:nvPr/>
        </p:nvSpPr>
        <p:spPr>
          <a:xfrm>
            <a:off x="3306466" y="4469110"/>
            <a:ext cx="2840417" cy="1580962"/>
          </a:xfrm>
          <a:prstGeom prst="bracePair">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a:extLst>
              <a:ext uri="{FF2B5EF4-FFF2-40B4-BE49-F238E27FC236}">
                <a16:creationId xmlns:a16="http://schemas.microsoft.com/office/drawing/2014/main" id="{56E296B3-FFCF-7CCD-8C76-C940801E423C}"/>
              </a:ext>
            </a:extLst>
          </p:cNvPr>
          <p:cNvSpPr txBox="1"/>
          <p:nvPr/>
        </p:nvSpPr>
        <p:spPr>
          <a:xfrm>
            <a:off x="3432128" y="4785859"/>
            <a:ext cx="2562897" cy="929357"/>
          </a:xfrm>
          <a:prstGeom prst="rect">
            <a:avLst/>
          </a:prstGeom>
          <a:noFill/>
        </p:spPr>
        <p:txBody>
          <a:bodyPr wrap="square" lIns="0" tIns="0" rIns="0" bIns="0" rtlCol="0">
            <a:spAutoFit/>
          </a:bodyPr>
          <a:lstStyle/>
          <a:p>
            <a:pPr algn="ctr">
              <a:lnSpc>
                <a:spcPct val="150000"/>
              </a:lnSpc>
            </a:pPr>
            <a:r>
              <a:rPr lang="en-GB" sz="1400" dirty="0"/>
              <a:t>Question / Query</a:t>
            </a:r>
          </a:p>
          <a:p>
            <a:pPr algn="ctr">
              <a:lnSpc>
                <a:spcPct val="150000"/>
              </a:lnSpc>
            </a:pPr>
            <a:r>
              <a:rPr lang="en-GB" sz="1400" dirty="0"/>
              <a:t>Answer from RAG System</a:t>
            </a:r>
          </a:p>
          <a:p>
            <a:pPr algn="ctr">
              <a:lnSpc>
                <a:spcPct val="150000"/>
              </a:lnSpc>
            </a:pPr>
            <a:r>
              <a:rPr lang="en-GB" sz="1400" dirty="0"/>
              <a:t>Evaluator Additional context</a:t>
            </a:r>
          </a:p>
        </p:txBody>
      </p:sp>
      <p:sp>
        <p:nvSpPr>
          <p:cNvPr id="28" name="Rounded Rectangle 27">
            <a:extLst>
              <a:ext uri="{FF2B5EF4-FFF2-40B4-BE49-F238E27FC236}">
                <a16:creationId xmlns:a16="http://schemas.microsoft.com/office/drawing/2014/main" id="{EAE695E6-CAAF-A5CD-03C2-AC4AF4C72431}"/>
              </a:ext>
            </a:extLst>
          </p:cNvPr>
          <p:cNvSpPr/>
          <p:nvPr/>
        </p:nvSpPr>
        <p:spPr bwMode="auto">
          <a:xfrm>
            <a:off x="973918" y="3848483"/>
            <a:ext cx="1889189" cy="644151"/>
          </a:xfrm>
          <a:prstGeom prst="roundRect">
            <a:avLst/>
          </a:prstGeom>
          <a:solidFill>
            <a:schemeClr val="bg1">
              <a:lumMod val="90000"/>
              <a:lumOff val="10000"/>
            </a:scheme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EvaluationResult</a:t>
            </a:r>
            <a:endParaRPr lang="en-GB" sz="1200" b="1" dirty="0">
              <a:solidFill>
                <a:schemeClr val="tx1"/>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9698E90C-A52F-64EC-1AF3-FD56D5AA42C2}"/>
              </a:ext>
            </a:extLst>
          </p:cNvPr>
          <p:cNvGrpSpPr/>
          <p:nvPr/>
        </p:nvGrpSpPr>
        <p:grpSpPr>
          <a:xfrm>
            <a:off x="1714940" y="4578241"/>
            <a:ext cx="1263932" cy="1386452"/>
            <a:chOff x="1714940" y="4816235"/>
            <a:chExt cx="1263932" cy="1386452"/>
          </a:xfrm>
          <a:solidFill>
            <a:schemeClr val="tx1"/>
          </a:solidFill>
        </p:grpSpPr>
        <p:sp>
          <p:nvSpPr>
            <p:cNvPr id="29" name="Bent Arrow 28">
              <a:extLst>
                <a:ext uri="{FF2B5EF4-FFF2-40B4-BE49-F238E27FC236}">
                  <a16:creationId xmlns:a16="http://schemas.microsoft.com/office/drawing/2014/main" id="{B7CFA87E-D3FB-CD36-8D16-C11DE4EFE63C}"/>
                </a:ext>
              </a:extLst>
            </p:cNvPr>
            <p:cNvSpPr/>
            <p:nvPr/>
          </p:nvSpPr>
          <p:spPr bwMode="auto">
            <a:xfrm rot="16200000">
              <a:off x="1943601" y="4587574"/>
              <a:ext cx="806609" cy="1263932"/>
            </a:xfrm>
            <a:prstGeom prst="ben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30" name="Bent Arrow 29">
              <a:extLst>
                <a:ext uri="{FF2B5EF4-FFF2-40B4-BE49-F238E27FC236}">
                  <a16:creationId xmlns:a16="http://schemas.microsoft.com/office/drawing/2014/main" id="{15D67E6B-359D-7965-0427-51963C4CA616}"/>
                </a:ext>
              </a:extLst>
            </p:cNvPr>
            <p:cNvSpPr/>
            <p:nvPr/>
          </p:nvSpPr>
          <p:spPr bwMode="auto">
            <a:xfrm rot="5400000" flipV="1">
              <a:off x="1943601" y="5167417"/>
              <a:ext cx="806609" cy="1263932"/>
            </a:xfrm>
            <a:prstGeom prst="ben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grpSp>
      <p:pic>
        <p:nvPicPr>
          <p:cNvPr id="34" name="Picture 33">
            <a:extLst>
              <a:ext uri="{FF2B5EF4-FFF2-40B4-BE49-F238E27FC236}">
                <a16:creationId xmlns:a16="http://schemas.microsoft.com/office/drawing/2014/main" id="{677E82CF-DB4E-367E-A358-DD3F0D62F812}"/>
              </a:ext>
            </a:extLst>
          </p:cNvPr>
          <p:cNvPicPr>
            <a:picLocks noChangeAspect="1"/>
          </p:cNvPicPr>
          <p:nvPr/>
        </p:nvPicPr>
        <p:blipFill>
          <a:blip r:embed="rId2"/>
          <a:stretch>
            <a:fillRect/>
          </a:stretch>
        </p:blipFill>
        <p:spPr>
          <a:xfrm>
            <a:off x="1621421" y="6103709"/>
            <a:ext cx="594182" cy="594182"/>
          </a:xfrm>
          <a:prstGeom prst="rect">
            <a:avLst/>
          </a:prstGeom>
        </p:spPr>
      </p:pic>
      <p:sp>
        <p:nvSpPr>
          <p:cNvPr id="35" name="TextBox 34">
            <a:extLst>
              <a:ext uri="{FF2B5EF4-FFF2-40B4-BE49-F238E27FC236}">
                <a16:creationId xmlns:a16="http://schemas.microsoft.com/office/drawing/2014/main" id="{AABA0464-8E2A-38A7-66F6-AB00B5444BE9}"/>
              </a:ext>
            </a:extLst>
          </p:cNvPr>
          <p:cNvSpPr txBox="1"/>
          <p:nvPr/>
        </p:nvSpPr>
        <p:spPr>
          <a:xfrm>
            <a:off x="6658430" y="227596"/>
            <a:ext cx="5404722" cy="276999"/>
          </a:xfrm>
          <a:prstGeom prst="rect">
            <a:avLst/>
          </a:prstGeom>
          <a:noFill/>
        </p:spPr>
        <p:txBody>
          <a:bodyPr wrap="square">
            <a:spAutoFit/>
          </a:bodyPr>
          <a:lstStyle/>
          <a:p>
            <a:pPr algn="r"/>
            <a:r>
              <a:rPr lang="en-GB" sz="1200" b="1" dirty="0" err="1"/>
              <a:t>Microsoft.Extensions.AI.Evaluation.Reporting</a:t>
            </a:r>
            <a:endParaRPr lang="en-GB" sz="1200" b="1" dirty="0"/>
          </a:p>
        </p:txBody>
      </p:sp>
    </p:spTree>
    <p:extLst>
      <p:ext uri="{BB962C8B-B14F-4D97-AF65-F5344CB8AC3E}">
        <p14:creationId xmlns:p14="http://schemas.microsoft.com/office/powerpoint/2010/main" val="1981727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80" name="Rectangle 717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2" name="Picture 4" descr="A dynamic and engaging illustration of a female developer standing on a stage, preparing to demo her code in front of an audience. She is wearing a stylish tech hoodie and glasses, confidently pointing at a large screen displaying lines of colorful code. The audience is a diverse group of men and women, including tech enthusiasts and professionals, attentively watching, some taking notes on laptops. The stage is well-lit with spotlights, and the background features a modern tech conference setting. The atmosphere is vibrant, capturing the excitement of a live coding demonstration.">
            <a:extLst>
              <a:ext uri="{FF2B5EF4-FFF2-40B4-BE49-F238E27FC236}">
                <a16:creationId xmlns:a16="http://schemas.microsoft.com/office/drawing/2014/main" id="{4A9DCE9F-B47B-1EF9-3849-8A9B5D128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6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84B21C3-CF0C-DE7B-AE7D-6BA4BB784934}"/>
              </a:ext>
            </a:extLst>
          </p:cNvPr>
          <p:cNvSpPr txBox="1">
            <a:spLocks/>
          </p:cNvSpPr>
          <p:nvPr/>
        </p:nvSpPr>
        <p:spPr>
          <a:xfrm>
            <a:off x="5678053" y="1288140"/>
            <a:ext cx="3457644" cy="33239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7200" b="1" i="0" u="none" strike="noStrike" kern="1200" cap="none" spc="-50" normalizeH="0" baseline="0" noProof="0" dirty="0">
                <a:ln w="3175">
                  <a:noFill/>
                </a:ln>
                <a:solidFill>
                  <a:srgbClr val="FFFFFF"/>
                </a:solidFill>
                <a:effectLst/>
                <a:highlight>
                  <a:srgbClr val="000000"/>
                </a:highlight>
                <a:uLnTx/>
                <a:uFillTx/>
                <a:latin typeface="Segoe UI Semibold"/>
                <a:ea typeface="+mn-ea"/>
                <a:cs typeface="Segoe UI" pitchFamily="34" charset="0"/>
              </a:rPr>
              <a:t>It´s Demo Time!</a:t>
            </a:r>
          </a:p>
        </p:txBody>
      </p:sp>
    </p:spTree>
    <p:extLst>
      <p:ext uri="{BB962C8B-B14F-4D97-AF65-F5344CB8AC3E}">
        <p14:creationId xmlns:p14="http://schemas.microsoft.com/office/powerpoint/2010/main" val="344874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885A14-5654-CE08-62CD-E908986A2B5C}"/>
              </a:ext>
            </a:extLst>
          </p:cNvPr>
          <p:cNvSpPr txBox="1"/>
          <p:nvPr/>
        </p:nvSpPr>
        <p:spPr>
          <a:xfrm>
            <a:off x="0" y="3105834"/>
            <a:ext cx="12192000" cy="646331"/>
          </a:xfrm>
          <a:prstGeom prst="rect">
            <a:avLst/>
          </a:prstGeom>
          <a:noFill/>
        </p:spPr>
        <p:txBody>
          <a:bodyPr wrap="square">
            <a:spAutoFit/>
          </a:bodyPr>
          <a:lstStyle/>
          <a:p>
            <a:pPr algn="ctr"/>
            <a:r>
              <a:rPr lang="en-GB" sz="3600" dirty="0"/>
              <a:t>https://</a:t>
            </a:r>
            <a:r>
              <a:rPr lang="en-GB" sz="3600" dirty="0" err="1"/>
              <a:t>github.com</a:t>
            </a:r>
            <a:r>
              <a:rPr lang="en-GB" sz="3600" dirty="0"/>
              <a:t>/</a:t>
            </a:r>
            <a:r>
              <a:rPr lang="en-GB" sz="3600" dirty="0" err="1"/>
              <a:t>luismanez</a:t>
            </a:r>
            <a:r>
              <a:rPr lang="en-GB" sz="3600" dirty="0"/>
              <a:t>/global-ai-madrid-2025</a:t>
            </a:r>
          </a:p>
        </p:txBody>
      </p:sp>
    </p:spTree>
    <p:extLst>
      <p:ext uri="{BB962C8B-B14F-4D97-AF65-F5344CB8AC3E}">
        <p14:creationId xmlns:p14="http://schemas.microsoft.com/office/powerpoint/2010/main" val="2831322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3CCA834F-2CBF-57A4-FDEB-09B48D119D55}"/>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7D6611D8-34F5-B2AD-E8BA-D461DF94EFFC}"/>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85241A7D-0FA2-E19C-A686-B3752FC4F042}"/>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00825CB6-B961-8AF6-E278-F3C17B539755}"/>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3719E246-006E-4EB4-1068-48AEF26751DB}"/>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8FDB5136-4EA5-27DB-837D-B5804E5A4FE6}"/>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01AA4601-0B3A-E74A-AD0A-947D76902762}"/>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92C16C0E-D592-4001-2E28-22F008C78240}"/>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B5A723C4-FDAF-0B9B-7877-C8BA8B0060CC}"/>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BD52C3D9-EB3D-2496-17C8-C25DEA0EAF5F}"/>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0B51CAA5-DDDA-8E03-2BC6-EF53F0B29F5A}"/>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8001995B-7C0A-DA37-11C0-CAEA64075C6B}"/>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AA84FEB1-DAA8-BAA0-3B71-8F3044F127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D54E99E4-0E06-0B5A-24CB-9D7C038AE4A3}"/>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54775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1754326"/>
          </a:xfrm>
          <a:prstGeom prst="rect">
            <a:avLst/>
          </a:prstGeom>
          <a:noFill/>
        </p:spPr>
        <p:txBody>
          <a:bodyPr wrap="square">
            <a:spAutoFit/>
          </a:bodyPr>
          <a:lstStyle/>
          <a:p>
            <a:pPr lvl="0" defTabSz="914367">
              <a:defRPr/>
            </a:pPr>
            <a:r>
              <a:rPr lang="en-US" sz="5400" b="1" dirty="0" err="1">
                <a:solidFill>
                  <a:schemeClr val="bg1"/>
                </a:solidFill>
                <a:latin typeface="Segoe UI" panose="020B0502040204020203" pitchFamily="34" charset="0"/>
              </a:rPr>
              <a:t>Evaluación</a:t>
            </a:r>
            <a:r>
              <a:rPr lang="en-US" sz="5400" b="1" dirty="0">
                <a:solidFill>
                  <a:schemeClr val="bg1"/>
                </a:solidFill>
                <a:latin typeface="Segoe UI" panose="020B0502040204020203" pitchFamily="34" charset="0"/>
              </a:rPr>
              <a:t> y Logging </a:t>
            </a:r>
            <a:r>
              <a:rPr lang="en-US" sz="5400" b="1" dirty="0" err="1">
                <a:solidFill>
                  <a:schemeClr val="bg1"/>
                </a:solidFill>
                <a:latin typeface="Segoe UI" panose="020B0502040204020203" pitchFamily="34" charset="0"/>
              </a:rPr>
              <a:t>en</a:t>
            </a:r>
            <a:r>
              <a:rPr lang="en-US" sz="5400" b="1" dirty="0">
                <a:solidFill>
                  <a:schemeClr val="bg1"/>
                </a:solidFill>
                <a:latin typeface="Segoe UI" panose="020B0502040204020203" pitchFamily="34" charset="0"/>
              </a:rPr>
              <a:t> </a:t>
            </a:r>
            <a:r>
              <a:rPr lang="en-US" sz="5400" b="1" dirty="0" err="1">
                <a:solidFill>
                  <a:schemeClr val="bg1"/>
                </a:solidFill>
                <a:latin typeface="Segoe UI" panose="020B0502040204020203" pitchFamily="34" charset="0"/>
              </a:rPr>
              <a:t>Aplicaciones</a:t>
            </a:r>
            <a:r>
              <a:rPr lang="en-US" sz="5400" b="1" dirty="0">
                <a:solidFill>
                  <a:schemeClr val="bg1"/>
                </a:solidFill>
                <a:latin typeface="Segoe UI" panose="020B0502040204020203" pitchFamily="34" charset="0"/>
              </a:rPr>
              <a:t> de IA</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Luis Mañez</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Chief Architect – ClearPeople LTD</a:t>
            </a: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luismanez</a:t>
            </a:r>
            <a:endParaRPr lang="en-US" sz="2000" b="1" spc="-50" dirty="0">
              <a:ln w="3175">
                <a:noFill/>
              </a:ln>
              <a:solidFill>
                <a:prstClr val="white"/>
              </a:solidFill>
              <a:latin typeface="Segoe UI Semibold" panose="020B0502040204020203" pitchFamily="34" charset="0"/>
              <a:cs typeface="Segoe UI Semibold" panose="020B0502040204020203" pitchFamily="34" charset="0"/>
            </a:endParaRP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linkedin.com/in/name</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pic>
        <p:nvPicPr>
          <p:cNvPr id="11" name="Picture 10" descr="A person sitting at a table looking at a tablet&#10;&#10;AI-generated content may be incorrect.">
            <a:extLst>
              <a:ext uri="{FF2B5EF4-FFF2-40B4-BE49-F238E27FC236}">
                <a16:creationId xmlns:a16="http://schemas.microsoft.com/office/drawing/2014/main" id="{31355676-7895-E0C9-B6F8-E0945EF1F250}"/>
              </a:ext>
            </a:extLst>
          </p:cNvPr>
          <p:cNvPicPr>
            <a:picLocks noChangeAspect="1"/>
          </p:cNvPicPr>
          <p:nvPr/>
        </p:nvPicPr>
        <p:blipFill>
          <a:blip r:embed="rId6"/>
          <a:stretch>
            <a:fillRect/>
          </a:stretch>
        </p:blipFill>
        <p:spPr>
          <a:xfrm>
            <a:off x="4962549" y="4403703"/>
            <a:ext cx="1254172" cy="1223878"/>
          </a:xfrm>
          <a:prstGeom prst="ellipse">
            <a:avLst/>
          </a:prstGeom>
        </p:spPr>
      </p:pic>
      <p:pic>
        <p:nvPicPr>
          <p:cNvPr id="13" name="Picture 12" descr="A black and white logo&#10;&#10;AI-generated content may be incorrect.">
            <a:extLst>
              <a:ext uri="{FF2B5EF4-FFF2-40B4-BE49-F238E27FC236}">
                <a16:creationId xmlns:a16="http://schemas.microsoft.com/office/drawing/2014/main" id="{7CCAD943-1799-8FF9-D0D3-D70C0DCE54D1}"/>
              </a:ext>
            </a:extLst>
          </p:cNvPr>
          <p:cNvPicPr>
            <a:picLocks noChangeAspect="1"/>
          </p:cNvPicPr>
          <p:nvPr/>
        </p:nvPicPr>
        <p:blipFill>
          <a:blip r:embed="rId7"/>
          <a:stretch>
            <a:fillRect/>
          </a:stretch>
        </p:blipFill>
        <p:spPr>
          <a:xfrm>
            <a:off x="6337442" y="4403703"/>
            <a:ext cx="772976" cy="1223878"/>
          </a:xfrm>
          <a:prstGeom prst="rect">
            <a:avLst/>
          </a:prstGeom>
        </p:spPr>
      </p:pic>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50000" fill="hold" grpId="1" nodeType="withEffect">
                                  <p:stCondLst>
                                    <p:cond delay="0"/>
                                  </p:stCondLst>
                                  <p:childTnLst>
                                    <p:animMotion origin="layout" path="M 0.00105 -0.00208 L 0.03698 -0.00208 " pathEditMode="relative" rAng="0" ptsTypes="AA">
                                      <p:cBhvr>
                                        <p:cTn id="17" dur="500" spd="-100000" fill="hold"/>
                                        <p:tgtEl>
                                          <p:spTgt spid="28"/>
                                        </p:tgtEl>
                                        <p:attrNameLst>
                                          <p:attrName>ppt_x</p:attrName>
                                          <p:attrName>ppt_y</p:attrName>
                                        </p:attrNameLst>
                                      </p:cBhvr>
                                      <p:rCtr x="17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8" grpId="0"/>
      <p:bldP spid="28"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E9BC1A9B-4682-E8DF-0AFD-77D64F17CB36}"/>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51D39CC4-4283-A565-AA3B-F184C3126D9E}"/>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9D1ACE7C-DF54-960E-444C-D198FBC0FA93}"/>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76251B4D-45EE-16CA-2356-1AC3096BE559}"/>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60379419-3735-2075-1C43-9D8F8DAE84F3}"/>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88896869-082B-00BC-708E-EC5394B8F1D3}"/>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BFF75E26-0123-A1E9-0913-80F620018CFA}"/>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3A3F5337-6004-4CAC-0E38-3FD0B19B7E7D}"/>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F31FBF8E-F316-8F86-A1D9-1B306E748E5C}"/>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C4A61C3E-BE23-C4C7-8379-78C87C79D0B7}"/>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90A2591D-7077-6904-5843-F082776C0585}"/>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F28C5495-3648-B6DC-CCA5-A273ECA9DF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087E883C-F6EB-52AA-A725-4428BAA83F31}"/>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17215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AI Evaluation</a:t>
            </a: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The Office: The Best (&amp; Worst) Trait Of Each Main Character">
            <a:extLst>
              <a:ext uri="{FF2B5EF4-FFF2-40B4-BE49-F238E27FC236}">
                <a16:creationId xmlns:a16="http://schemas.microsoft.com/office/drawing/2014/main" id="{CDC83AAD-31C6-312E-1D5C-FC90FB9D4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095"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9ACF5972-57C3-DC88-85C0-D9046C57D484}"/>
              </a:ext>
            </a:extLst>
          </p:cNvPr>
          <p:cNvSpPr/>
          <p:nvPr/>
        </p:nvSpPr>
        <p:spPr>
          <a:xfrm>
            <a:off x="1859623" y="873303"/>
            <a:ext cx="3113069" cy="996594"/>
          </a:xfrm>
          <a:prstGeom prst="wedgeRoundRectCallout">
            <a:avLst>
              <a:gd name="adj1" fmla="val 60355"/>
              <a:gd name="adj2" fmla="val 12641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How good is our AI solution?</a:t>
            </a:r>
          </a:p>
        </p:txBody>
      </p:sp>
      <p:sp>
        <p:nvSpPr>
          <p:cNvPr id="3" name="Rounded Rectangular Callout 2">
            <a:extLst>
              <a:ext uri="{FF2B5EF4-FFF2-40B4-BE49-F238E27FC236}">
                <a16:creationId xmlns:a16="http://schemas.microsoft.com/office/drawing/2014/main" id="{CDEE3B2A-B16D-DEA4-7835-5D508917FAE9}"/>
              </a:ext>
            </a:extLst>
          </p:cNvPr>
          <p:cNvSpPr/>
          <p:nvPr/>
        </p:nvSpPr>
        <p:spPr>
          <a:xfrm>
            <a:off x="1077075" y="2577100"/>
            <a:ext cx="3113069" cy="996594"/>
          </a:xfrm>
          <a:prstGeom prst="wedgeRoundRectCallout">
            <a:avLst>
              <a:gd name="adj1" fmla="val 89728"/>
              <a:gd name="adj2" fmla="val -12758"/>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Can we use a cheaper model?</a:t>
            </a:r>
          </a:p>
        </p:txBody>
      </p:sp>
      <p:sp>
        <p:nvSpPr>
          <p:cNvPr id="4" name="Rounded Rectangular Callout 3">
            <a:extLst>
              <a:ext uri="{FF2B5EF4-FFF2-40B4-BE49-F238E27FC236}">
                <a16:creationId xmlns:a16="http://schemas.microsoft.com/office/drawing/2014/main" id="{ABE1969D-4A33-87C5-0599-18189C40C721}"/>
              </a:ext>
            </a:extLst>
          </p:cNvPr>
          <p:cNvSpPr/>
          <p:nvPr/>
        </p:nvSpPr>
        <p:spPr>
          <a:xfrm>
            <a:off x="7876855" y="2432406"/>
            <a:ext cx="3113069" cy="996594"/>
          </a:xfrm>
          <a:prstGeom prst="wedgeRoundRectCallout">
            <a:avLst>
              <a:gd name="adj1" fmla="val -70998"/>
              <a:gd name="adj2" fmla="val 1507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Is our RAG strategy working fine?</a:t>
            </a:r>
          </a:p>
        </p:txBody>
      </p:sp>
    </p:spTree>
    <p:extLst>
      <p:ext uri="{BB962C8B-B14F-4D97-AF65-F5344CB8AC3E}">
        <p14:creationId xmlns:p14="http://schemas.microsoft.com/office/powerpoint/2010/main" val="381742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I hate Andy! I don't find him funny nor do I think that he's a ...">
            <a:extLst>
              <a:ext uri="{FF2B5EF4-FFF2-40B4-BE49-F238E27FC236}">
                <a16:creationId xmlns:a16="http://schemas.microsoft.com/office/drawing/2014/main" id="{FDD55B45-D743-DF34-A13D-74E233D35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506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978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F147E4-5046-844E-FA99-DE47706A8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5" y="0"/>
            <a:ext cx="10901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295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408E-3403-5B1D-96C8-9BD487C73578}"/>
              </a:ext>
            </a:extLst>
          </p:cNvPr>
          <p:cNvSpPr>
            <a:spLocks noGrp="1"/>
          </p:cNvSpPr>
          <p:nvPr>
            <p:ph type="title"/>
          </p:nvPr>
        </p:nvSpPr>
        <p:spPr/>
        <p:txBody>
          <a:bodyPr/>
          <a:lstStyle/>
          <a:p>
            <a:r>
              <a:rPr lang="en-GB" dirty="0"/>
              <a:t>Evaluation </a:t>
            </a:r>
            <a:r>
              <a:rPr lang="en-GB" dirty="0" err="1"/>
              <a:t>criterias</a:t>
            </a:r>
            <a:endParaRPr lang="en-GB" dirty="0"/>
          </a:p>
        </p:txBody>
      </p:sp>
      <p:sp>
        <p:nvSpPr>
          <p:cNvPr id="4" name="TextBox 3">
            <a:extLst>
              <a:ext uri="{FF2B5EF4-FFF2-40B4-BE49-F238E27FC236}">
                <a16:creationId xmlns:a16="http://schemas.microsoft.com/office/drawing/2014/main" id="{413BBA17-2625-3372-D624-3ED74DB21248}"/>
              </a:ext>
            </a:extLst>
          </p:cNvPr>
          <p:cNvSpPr txBox="1"/>
          <p:nvPr/>
        </p:nvSpPr>
        <p:spPr>
          <a:xfrm>
            <a:off x="588264" y="1727088"/>
            <a:ext cx="5247458" cy="830997"/>
          </a:xfrm>
          <a:prstGeom prst="rect">
            <a:avLst/>
          </a:prstGeom>
          <a:noFill/>
        </p:spPr>
        <p:txBody>
          <a:bodyPr wrap="square">
            <a:spAutoFit/>
          </a:bodyPr>
          <a:lstStyle/>
          <a:p>
            <a:r>
              <a:rPr lang="en-GB" sz="1200" b="1" dirty="0"/>
              <a:t>Relevance</a:t>
            </a:r>
            <a:r>
              <a:rPr lang="en-GB" sz="1200" dirty="0"/>
              <a:t> – Is the AI’s response useful and related to the question or context?</a:t>
            </a:r>
            <a:br>
              <a:rPr lang="en-GB" sz="1200" dirty="0"/>
            </a:br>
            <a:r>
              <a:rPr lang="en-GB" sz="1200" i="1" dirty="0"/>
              <a:t>Example:</a:t>
            </a:r>
            <a:r>
              <a:rPr lang="en-GB" sz="1200" dirty="0"/>
              <a:t> You ask about Azure OpenAI, but the AI responds about AWS </a:t>
            </a:r>
            <a:r>
              <a:rPr lang="en-GB" sz="1200" dirty="0" err="1"/>
              <a:t>SageMaker</a:t>
            </a:r>
            <a:r>
              <a:rPr lang="en-GB" sz="1200" dirty="0"/>
              <a:t>. → </a:t>
            </a:r>
            <a:r>
              <a:rPr lang="en-GB" sz="1200" b="1" dirty="0"/>
              <a:t>Poor relevance.</a:t>
            </a:r>
            <a:endParaRPr lang="en-GB" sz="1200" dirty="0"/>
          </a:p>
        </p:txBody>
      </p:sp>
      <p:sp>
        <p:nvSpPr>
          <p:cNvPr id="6" name="TextBox 5">
            <a:extLst>
              <a:ext uri="{FF2B5EF4-FFF2-40B4-BE49-F238E27FC236}">
                <a16:creationId xmlns:a16="http://schemas.microsoft.com/office/drawing/2014/main" id="{51CA7301-1F66-692C-0E90-91932330194A}"/>
              </a:ext>
            </a:extLst>
          </p:cNvPr>
          <p:cNvSpPr txBox="1"/>
          <p:nvPr/>
        </p:nvSpPr>
        <p:spPr>
          <a:xfrm>
            <a:off x="588264" y="2926639"/>
            <a:ext cx="5247458" cy="646331"/>
          </a:xfrm>
          <a:prstGeom prst="rect">
            <a:avLst/>
          </a:prstGeom>
          <a:noFill/>
        </p:spPr>
        <p:txBody>
          <a:bodyPr wrap="square">
            <a:spAutoFit/>
          </a:bodyPr>
          <a:lstStyle/>
          <a:p>
            <a:r>
              <a:rPr lang="en-GB" sz="1200" b="1" dirty="0"/>
              <a:t>Truth</a:t>
            </a:r>
            <a:r>
              <a:rPr lang="en-GB" sz="1200" dirty="0"/>
              <a:t> – Is the information provided by the AI factually correct?</a:t>
            </a:r>
            <a:br>
              <a:rPr lang="en-GB" sz="1200" dirty="0"/>
            </a:br>
            <a:r>
              <a:rPr lang="en-GB" sz="1200" i="1" dirty="0"/>
              <a:t>Example:</a:t>
            </a:r>
            <a:r>
              <a:rPr lang="en-GB" sz="1200" dirty="0"/>
              <a:t> You ask for the release date of .NET 8, and the AI gives you the wrong date. → </a:t>
            </a:r>
            <a:r>
              <a:rPr lang="en-GB" sz="1200" b="1" dirty="0"/>
              <a:t>Poor truthfulness.</a:t>
            </a:r>
            <a:endParaRPr lang="en-GB" sz="1200" dirty="0"/>
          </a:p>
        </p:txBody>
      </p:sp>
      <p:sp>
        <p:nvSpPr>
          <p:cNvPr id="8" name="TextBox 7">
            <a:extLst>
              <a:ext uri="{FF2B5EF4-FFF2-40B4-BE49-F238E27FC236}">
                <a16:creationId xmlns:a16="http://schemas.microsoft.com/office/drawing/2014/main" id="{BD997C52-4730-019F-174E-50D112E43C8C}"/>
              </a:ext>
            </a:extLst>
          </p:cNvPr>
          <p:cNvSpPr txBox="1"/>
          <p:nvPr/>
        </p:nvSpPr>
        <p:spPr>
          <a:xfrm>
            <a:off x="588264" y="3941524"/>
            <a:ext cx="5247458" cy="1015663"/>
          </a:xfrm>
          <a:prstGeom prst="rect">
            <a:avLst/>
          </a:prstGeom>
          <a:noFill/>
        </p:spPr>
        <p:txBody>
          <a:bodyPr wrap="square">
            <a:spAutoFit/>
          </a:bodyPr>
          <a:lstStyle/>
          <a:p>
            <a:r>
              <a:rPr lang="en-GB" sz="1200" b="1" dirty="0"/>
              <a:t>Completeness</a:t>
            </a:r>
            <a:r>
              <a:rPr lang="en-GB" sz="1200" dirty="0"/>
              <a:t> – Does the response cover all important aspects, or does it leave out key information?</a:t>
            </a:r>
            <a:br>
              <a:rPr lang="en-GB" sz="1200" dirty="0"/>
            </a:br>
            <a:r>
              <a:rPr lang="en-GB" sz="1200" i="1" dirty="0"/>
              <a:t>Example:</a:t>
            </a:r>
            <a:r>
              <a:rPr lang="en-GB" sz="1200" dirty="0"/>
              <a:t> You ask for the steps to deploy a model in Azure Machine Learning, and the AI only gives you half the process. → </a:t>
            </a:r>
            <a:r>
              <a:rPr lang="en-GB" sz="1200" b="1" dirty="0"/>
              <a:t>Poor completeness.</a:t>
            </a:r>
            <a:endParaRPr lang="en-GB" sz="1200" dirty="0"/>
          </a:p>
        </p:txBody>
      </p:sp>
      <p:sp>
        <p:nvSpPr>
          <p:cNvPr id="10" name="TextBox 9">
            <a:extLst>
              <a:ext uri="{FF2B5EF4-FFF2-40B4-BE49-F238E27FC236}">
                <a16:creationId xmlns:a16="http://schemas.microsoft.com/office/drawing/2014/main" id="{5A5FD24A-1738-9C4C-4795-58476CB4CCCC}"/>
              </a:ext>
            </a:extLst>
          </p:cNvPr>
          <p:cNvSpPr txBox="1"/>
          <p:nvPr/>
        </p:nvSpPr>
        <p:spPr>
          <a:xfrm>
            <a:off x="588264" y="5325741"/>
            <a:ext cx="5247458" cy="461665"/>
          </a:xfrm>
          <a:prstGeom prst="rect">
            <a:avLst/>
          </a:prstGeom>
          <a:noFill/>
        </p:spPr>
        <p:txBody>
          <a:bodyPr wrap="square">
            <a:spAutoFit/>
          </a:bodyPr>
          <a:lstStyle/>
          <a:p>
            <a:r>
              <a:rPr lang="en-GB" sz="1200" b="1" dirty="0"/>
              <a:t>Fluency</a:t>
            </a:r>
            <a:r>
              <a:rPr lang="en-GB" sz="1200" dirty="0"/>
              <a:t> – Is the generated text grammatically correct and easy to read?</a:t>
            </a:r>
            <a:br>
              <a:rPr lang="en-GB" sz="1200" dirty="0"/>
            </a:br>
            <a:r>
              <a:rPr lang="en-GB" sz="1200" i="1" dirty="0"/>
              <a:t>Example:</a:t>
            </a:r>
            <a:r>
              <a:rPr lang="en-GB" sz="1200" dirty="0"/>
              <a:t> "Model train Azure upload then works." → </a:t>
            </a:r>
            <a:r>
              <a:rPr lang="en-GB" sz="1200" b="1" dirty="0"/>
              <a:t>Poor fluency.</a:t>
            </a:r>
            <a:endParaRPr lang="en-GB" sz="1200" dirty="0"/>
          </a:p>
        </p:txBody>
      </p:sp>
      <p:sp>
        <p:nvSpPr>
          <p:cNvPr id="12" name="TextBox 11">
            <a:extLst>
              <a:ext uri="{FF2B5EF4-FFF2-40B4-BE49-F238E27FC236}">
                <a16:creationId xmlns:a16="http://schemas.microsoft.com/office/drawing/2014/main" id="{D12E9E06-3736-076F-5CCF-5B01D5AAC06E}"/>
              </a:ext>
            </a:extLst>
          </p:cNvPr>
          <p:cNvSpPr txBox="1"/>
          <p:nvPr/>
        </p:nvSpPr>
        <p:spPr>
          <a:xfrm>
            <a:off x="6096000" y="1727087"/>
            <a:ext cx="5507737" cy="830997"/>
          </a:xfrm>
          <a:prstGeom prst="rect">
            <a:avLst/>
          </a:prstGeom>
          <a:noFill/>
        </p:spPr>
        <p:txBody>
          <a:bodyPr wrap="square">
            <a:spAutoFit/>
          </a:bodyPr>
          <a:lstStyle/>
          <a:p>
            <a:r>
              <a:rPr lang="en-GB" sz="1200" b="1" dirty="0"/>
              <a:t>Coherence</a:t>
            </a:r>
            <a:r>
              <a:rPr lang="en-GB" sz="1200" dirty="0"/>
              <a:t> – Do the ideas in the response make sense together?</a:t>
            </a:r>
            <a:br>
              <a:rPr lang="en-GB" sz="1200" dirty="0"/>
            </a:br>
            <a:r>
              <a:rPr lang="en-GB" sz="1200" i="1" dirty="0"/>
              <a:t>Example:</a:t>
            </a:r>
            <a:r>
              <a:rPr lang="en-GB" sz="1200" dirty="0"/>
              <a:t> The AI says in one sentence that "generative AI does not need data" and in the next that "it requires millions of data points for training." → </a:t>
            </a:r>
            <a:r>
              <a:rPr lang="en-GB" sz="1200" b="1" dirty="0"/>
              <a:t>Poor coherence.</a:t>
            </a:r>
            <a:endParaRPr lang="en-GB" sz="1200" dirty="0"/>
          </a:p>
        </p:txBody>
      </p:sp>
      <p:sp>
        <p:nvSpPr>
          <p:cNvPr id="14" name="TextBox 13">
            <a:extLst>
              <a:ext uri="{FF2B5EF4-FFF2-40B4-BE49-F238E27FC236}">
                <a16:creationId xmlns:a16="http://schemas.microsoft.com/office/drawing/2014/main" id="{CDAD61E2-FFED-7E6E-1A3F-6F0629EE421C}"/>
              </a:ext>
            </a:extLst>
          </p:cNvPr>
          <p:cNvSpPr txBox="1"/>
          <p:nvPr/>
        </p:nvSpPr>
        <p:spPr>
          <a:xfrm>
            <a:off x="6096000" y="2926639"/>
            <a:ext cx="5507736" cy="1754326"/>
          </a:xfrm>
          <a:prstGeom prst="rect">
            <a:avLst/>
          </a:prstGeom>
          <a:noFill/>
        </p:spPr>
        <p:txBody>
          <a:bodyPr wrap="square">
            <a:spAutoFit/>
          </a:bodyPr>
          <a:lstStyle/>
          <a:p>
            <a:r>
              <a:rPr lang="en-GB" sz="1200" b="1" dirty="0"/>
              <a:t>Equivalence</a:t>
            </a:r>
            <a:r>
              <a:rPr lang="en-GB" sz="1200" dirty="0"/>
              <a:t> – Do two different responses mean the same thing, even if phrased differently?</a:t>
            </a:r>
            <a:br>
              <a:rPr lang="en-GB" sz="1200" dirty="0"/>
            </a:br>
            <a:r>
              <a:rPr lang="en-GB" sz="1200" i="1" dirty="0"/>
              <a:t>Example:</a:t>
            </a:r>
            <a:endParaRPr lang="en-GB" sz="1200" dirty="0"/>
          </a:p>
          <a:p>
            <a:pPr lvl="1">
              <a:buFont typeface="Arial" panose="020B0604020202020204" pitchFamily="34" charset="0"/>
              <a:buChar char="•"/>
            </a:pPr>
            <a:r>
              <a:rPr lang="en-GB" sz="1200" dirty="0"/>
              <a:t>Response 1: "Azure OpenAI is a service that allows you to use OpenAI models in Microsoft’s cloud."</a:t>
            </a:r>
          </a:p>
          <a:p>
            <a:pPr lvl="1">
              <a:buFont typeface="Arial" panose="020B0604020202020204" pitchFamily="34" charset="0"/>
              <a:buChar char="•"/>
            </a:pPr>
            <a:r>
              <a:rPr lang="en-GB" sz="1200" dirty="0"/>
              <a:t>Response 2: "Azure OpenAI provides access to OpenAI’s AI models through Microsoft’s infrastructure.”</a:t>
            </a:r>
          </a:p>
          <a:p>
            <a:pPr lvl="1"/>
            <a:r>
              <a:rPr lang="en-GB" sz="1200" dirty="0"/>
              <a:t>→ </a:t>
            </a:r>
            <a:r>
              <a:rPr lang="en-GB" sz="1200" b="1" dirty="0"/>
              <a:t>Good equivalence, because both responses convey the same meaning.</a:t>
            </a:r>
            <a:endParaRPr lang="en-GB" sz="1200" dirty="0"/>
          </a:p>
        </p:txBody>
      </p:sp>
      <p:sp>
        <p:nvSpPr>
          <p:cNvPr id="16" name="TextBox 15">
            <a:extLst>
              <a:ext uri="{FF2B5EF4-FFF2-40B4-BE49-F238E27FC236}">
                <a16:creationId xmlns:a16="http://schemas.microsoft.com/office/drawing/2014/main" id="{ACC7D3C5-5610-2116-F754-CA0ABB6E4FEE}"/>
              </a:ext>
            </a:extLst>
          </p:cNvPr>
          <p:cNvSpPr txBox="1"/>
          <p:nvPr/>
        </p:nvSpPr>
        <p:spPr>
          <a:xfrm>
            <a:off x="6096000" y="4957187"/>
            <a:ext cx="5507736" cy="830997"/>
          </a:xfrm>
          <a:prstGeom prst="rect">
            <a:avLst/>
          </a:prstGeom>
          <a:noFill/>
        </p:spPr>
        <p:txBody>
          <a:bodyPr wrap="square">
            <a:spAutoFit/>
          </a:bodyPr>
          <a:lstStyle/>
          <a:p>
            <a:r>
              <a:rPr lang="en-GB" sz="1200" b="1" dirty="0" err="1"/>
              <a:t>Groundedness</a:t>
            </a:r>
            <a:r>
              <a:rPr lang="en-GB" sz="1200" dirty="0"/>
              <a:t> – Is the AI’s response based on verifiable sources, or is it "hallucinating" information?</a:t>
            </a:r>
            <a:br>
              <a:rPr lang="en-GB" sz="1200" dirty="0"/>
            </a:br>
            <a:r>
              <a:rPr lang="en-GB" sz="1200" i="1" dirty="0"/>
              <a:t>Example:</a:t>
            </a:r>
            <a:r>
              <a:rPr lang="en-GB" sz="1200" dirty="0"/>
              <a:t> You ask for the official .NET roadmap, and the AI responds with something that isn’t in any official source. → </a:t>
            </a:r>
            <a:r>
              <a:rPr lang="en-GB" sz="1200" b="1" dirty="0"/>
              <a:t>Poor </a:t>
            </a:r>
            <a:r>
              <a:rPr lang="en-GB" sz="1200" b="1" dirty="0" err="1"/>
              <a:t>groundedness</a:t>
            </a:r>
            <a:r>
              <a:rPr lang="en-GB" sz="1200" b="1" dirty="0"/>
              <a:t>.</a:t>
            </a:r>
            <a:endParaRPr lang="en-GB" sz="1200" dirty="0"/>
          </a:p>
        </p:txBody>
      </p:sp>
    </p:spTree>
    <p:extLst>
      <p:ext uri="{BB962C8B-B14F-4D97-AF65-F5344CB8AC3E}">
        <p14:creationId xmlns:p14="http://schemas.microsoft.com/office/powerpoint/2010/main" val="18278882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B7D4A-86A7-31B1-BC24-AA358B906155}"/>
              </a:ext>
            </a:extLst>
          </p:cNvPr>
          <p:cNvSpPr>
            <a:spLocks noGrp="1"/>
          </p:cNvSpPr>
          <p:nvPr>
            <p:ph type="title"/>
          </p:nvPr>
        </p:nvSpPr>
        <p:spPr>
          <a:xfrm>
            <a:off x="588264" y="2875002"/>
            <a:ext cx="4127692" cy="1107996"/>
          </a:xfrm>
        </p:spPr>
        <p:txBody>
          <a:bodyPr/>
          <a:lstStyle/>
          <a:p>
            <a:r>
              <a:rPr lang="en-GB" dirty="0"/>
              <a:t>Azure AI Foundry Evaluation options</a:t>
            </a:r>
          </a:p>
        </p:txBody>
      </p:sp>
    </p:spTree>
    <p:extLst>
      <p:ext uri="{BB962C8B-B14F-4D97-AF65-F5344CB8AC3E}">
        <p14:creationId xmlns:p14="http://schemas.microsoft.com/office/powerpoint/2010/main" val="1036012533"/>
      </p:ext>
    </p:extLst>
  </p:cSld>
  <p:clrMapOvr>
    <a:masterClrMapping/>
  </p:clrMapOvr>
  <p:transition>
    <p:fade/>
  </p:transition>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76787-526F-4840-836B-1E11E1C48F4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7620</TotalTime>
  <Words>622</Words>
  <Application>Microsoft Macintosh PowerPoint</Application>
  <PresentationFormat>Widescreen</PresentationFormat>
  <Paragraphs>63</Paragraphs>
  <Slides>19</Slides>
  <Notes>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19</vt:i4>
      </vt:variant>
    </vt:vector>
  </HeadingPairs>
  <TitlesOfParts>
    <vt:vector size="33" baseType="lpstr">
      <vt:lpstr>Aptos</vt:lpstr>
      <vt:lpstr>Arial</vt:lpstr>
      <vt:lpstr>Calibri</vt:lpstr>
      <vt:lpstr>Calibri Light</vt:lpstr>
      <vt:lpstr>Consolas</vt:lpstr>
      <vt:lpstr>Lufga</vt:lpstr>
      <vt:lpstr>Segoe UI</vt:lpstr>
      <vt:lpstr>Segoe UI Light</vt:lpstr>
      <vt:lpstr>Segoe UI Semibold</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criterias</vt:lpstr>
      <vt:lpstr>Azure AI Foundry Evaluation options</vt:lpstr>
      <vt:lpstr>PowerPoint Presentation</vt:lpstr>
      <vt:lpstr>PowerPoint Presentation</vt:lpstr>
      <vt:lpstr>PowerPoint Presentation</vt:lpstr>
      <vt:lpstr>Microsoft Extensions AI Evaluation</vt:lpstr>
      <vt:lpstr>PowerPoint Presentation</vt:lpstr>
      <vt:lpstr>Evaluators</vt:lpstr>
      <vt:lpstr>Reporting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Luis Mañez</cp:lastModifiedBy>
  <cp:revision>36</cp:revision>
  <dcterms:created xsi:type="dcterms:W3CDTF">2023-09-25T13:57:04Z</dcterms:created>
  <dcterms:modified xsi:type="dcterms:W3CDTF">2025-02-26T21:54:16Z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e575051-ae9c-4f9b-beed-77532f7cfdad_Enabled">
    <vt:lpwstr>true</vt:lpwstr>
  </property>
  <property fmtid="{D5CDD505-2E9C-101B-9397-08002B2CF9AE}" pid="3" name="MSIP_Label_3e575051-ae9c-4f9b-beed-77532f7cfdad_SetDate">
    <vt:lpwstr>2025-02-21T19:59:03Z</vt:lpwstr>
  </property>
  <property fmtid="{D5CDD505-2E9C-101B-9397-08002B2CF9AE}" pid="4" name="MSIP_Label_3e575051-ae9c-4f9b-beed-77532f7cfdad_Method">
    <vt:lpwstr>Privileged</vt:lpwstr>
  </property>
  <property fmtid="{D5CDD505-2E9C-101B-9397-08002B2CF9AE}" pid="5" name="MSIP_Label_3e575051-ae9c-4f9b-beed-77532f7cfdad_Name">
    <vt:lpwstr>PERSONAL USE</vt:lpwstr>
  </property>
  <property fmtid="{D5CDD505-2E9C-101B-9397-08002B2CF9AE}" pid="6" name="MSIP_Label_3e575051-ae9c-4f9b-beed-77532f7cfdad_SiteId">
    <vt:lpwstr>ba4bb771-3da5-4ca3-ae29-bcf2d5763624</vt:lpwstr>
  </property>
  <property fmtid="{D5CDD505-2E9C-101B-9397-08002B2CF9AE}" pid="7" name="MSIP_Label_3e575051-ae9c-4f9b-beed-77532f7cfdad_ActionId">
    <vt:lpwstr>d373fd6e-ccfa-46c6-9814-a22801ea12d6</vt:lpwstr>
  </property>
  <property fmtid="{D5CDD505-2E9C-101B-9397-08002B2CF9AE}" pid="8" name="MSIP_Label_3e575051-ae9c-4f9b-beed-77532f7cfdad_ContentBits">
    <vt:lpwstr>0</vt:lpwstr>
  </property>
  <property fmtid="{D5CDD505-2E9C-101B-9397-08002B2CF9AE}" pid="9" name="MSIP_Label_3e575051-ae9c-4f9b-beed-77532f7cfdad_Tag">
    <vt:lpwstr>50, 0, 1, 1</vt:lpwstr>
  </property>
</Properties>
</file>